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notesSlides/notesSlide2.xml" ContentType="application/vnd.openxmlformats-officedocument.presentationml.notesSlide+xml"/>
  <Override PartName="/ppt/media/image8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14" r:id="rId2"/>
    <p:sldId id="729" r:id="rId3"/>
    <p:sldId id="699" r:id="rId4"/>
    <p:sldId id="308" r:id="rId5"/>
    <p:sldId id="339" r:id="rId6"/>
    <p:sldId id="340" r:id="rId7"/>
    <p:sldId id="725" r:id="rId8"/>
    <p:sldId id="700" r:id="rId9"/>
    <p:sldId id="720" r:id="rId10"/>
    <p:sldId id="354" r:id="rId11"/>
    <p:sldId id="457" r:id="rId12"/>
    <p:sldId id="716" r:id="rId13"/>
    <p:sldId id="717" r:id="rId14"/>
    <p:sldId id="718" r:id="rId15"/>
    <p:sldId id="719" r:id="rId16"/>
    <p:sldId id="726" r:id="rId17"/>
    <p:sldId id="701" r:id="rId18"/>
    <p:sldId id="385" r:id="rId19"/>
    <p:sldId id="386" r:id="rId20"/>
    <p:sldId id="602" r:id="rId21"/>
    <p:sldId id="344" r:id="rId22"/>
    <p:sldId id="633" r:id="rId23"/>
    <p:sldId id="634" r:id="rId24"/>
    <p:sldId id="418" r:id="rId25"/>
    <p:sldId id="727" r:id="rId26"/>
    <p:sldId id="722" r:id="rId27"/>
    <p:sldId id="723" r:id="rId28"/>
    <p:sldId id="724" r:id="rId29"/>
    <p:sldId id="728" r:id="rId30"/>
    <p:sldId id="702" r:id="rId31"/>
    <p:sldId id="567" r:id="rId32"/>
    <p:sldId id="704" r:id="rId33"/>
    <p:sldId id="705" r:id="rId34"/>
    <p:sldId id="706" r:id="rId35"/>
    <p:sldId id="707" r:id="rId36"/>
    <p:sldId id="708" r:id="rId37"/>
    <p:sldId id="568" r:id="rId38"/>
    <p:sldId id="570" r:id="rId39"/>
    <p:sldId id="585" r:id="rId40"/>
    <p:sldId id="709" r:id="rId41"/>
    <p:sldId id="710" r:id="rId42"/>
    <p:sldId id="591" r:id="rId43"/>
    <p:sldId id="592" r:id="rId44"/>
    <p:sldId id="711" r:id="rId45"/>
    <p:sldId id="594" r:id="rId46"/>
    <p:sldId id="569" r:id="rId47"/>
    <p:sldId id="712" r:id="rId48"/>
    <p:sldId id="552" r:id="rId49"/>
    <p:sldId id="713" r:id="rId50"/>
    <p:sldId id="715" r:id="rId5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1978252888"/>
        <c:axId val="2108871736"/>
      </c:barChart>
      <c:catAx>
        <c:axId val="-19782528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08871736"/>
        <c:crosses val="autoZero"/>
        <c:auto val="1"/>
        <c:lblAlgn val="ctr"/>
        <c:lblOffset val="100"/>
        <c:noMultiLvlLbl val="0"/>
      </c:catAx>
      <c:valAx>
        <c:axId val="210887173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1978252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jpg"/><Relationship Id="rId12" Type="http://schemas.openxmlformats.org/officeDocument/2006/relationships/image" Target="../media/image28.jpg"/><Relationship Id="rId13" Type="http://schemas.openxmlformats.org/officeDocument/2006/relationships/image" Target="../media/image29.jpg"/><Relationship Id="rId14" Type="http://schemas.openxmlformats.org/officeDocument/2006/relationships/image" Target="../media/image30.jpeg"/><Relationship Id="rId15" Type="http://schemas.openxmlformats.org/officeDocument/2006/relationships/image" Target="../media/image31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openxmlformats.org/officeDocument/2006/relationships/image" Target="../media/image7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4" Type="http://schemas.openxmlformats.org/officeDocument/2006/relationships/image" Target="../media/image84.jpe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54307"/>
            <a:chOff x="8396712" y="3445855"/>
            <a:chExt cx="3136454" cy="954560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465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伴</a:t>
              </a:r>
            </a:p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  <p:pic>
        <p:nvPicPr>
          <p:cNvPr id="6" name="图片 5" descr="1.jpe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45" y="5307182"/>
            <a:ext cx="1536700" cy="952500"/>
          </a:xfrm>
          <a:prstGeom prst="rect">
            <a:avLst/>
          </a:prstGeom>
        </p:spPr>
      </p:pic>
      <p:pic>
        <p:nvPicPr>
          <p:cNvPr id="7" name="图片 6" descr="pgtext.g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34" y="5460686"/>
            <a:ext cx="1457952" cy="666750"/>
          </a:xfrm>
          <a:prstGeom prst="rect">
            <a:avLst/>
          </a:prstGeom>
        </p:spPr>
      </p:pic>
      <p:sp>
        <p:nvSpPr>
          <p:cNvPr id="40" name="Rounded Rectangle 32"/>
          <p:cNvSpPr/>
          <p:nvPr/>
        </p:nvSpPr>
        <p:spPr>
          <a:xfrm>
            <a:off x="9389936" y="6401256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民生物流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sp>
        <p:nvSpPr>
          <p:cNvPr id="41" name="Rounded Rectangle 32"/>
          <p:cNvSpPr/>
          <p:nvPr/>
        </p:nvSpPr>
        <p:spPr>
          <a:xfrm>
            <a:off x="10853115" y="6387450"/>
            <a:ext cx="714380" cy="20645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 smtClean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攀钢集团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03. </a:t>
            </a:r>
            <a:r>
              <a:rPr lang="zh-CN" altLang="en-US" dirty="0"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28" y="3609"/>
              <a:ext cx="245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</a:t>
            </a:r>
            <a:r>
              <a:rPr lang="zh-CN" altLang="en-US" dirty="0">
                <a:sym typeface="+mn-ea"/>
              </a:rPr>
              <a:t>国内加油业务背景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grpSp>
        <p:nvGrpSpPr>
          <p:cNvPr id="1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3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4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 dirty="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1921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SAAS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平台。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04. 盈利模式  </a:t>
            </a:r>
            <a:endParaRPr lang="zh-CN" altLang="en-US" dirty="0"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68591" y="4946530"/>
            <a:ext cx="4203700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盈利模式、当前盈利情况及未来发展计划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目前盈利主要以加油服务为主，未来会给物流公司做金融服务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420494"/>
              </p:ext>
            </p:extLst>
          </p:nvPr>
        </p:nvGraphicFramePr>
        <p:xfrm>
          <a:off x="1788160" y="2121535"/>
          <a:ext cx="8924290" cy="283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857909"/>
                <a:gridCol w="1393926"/>
                <a:gridCol w="1960341"/>
                <a:gridCol w="1187989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关键项</a:t>
                      </a:r>
                      <a:r>
                        <a:rPr lang="en-US" altLang="zh-CN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\</a:t>
                      </a:r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时间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月（当前）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月（计划）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毛利（计划）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注册用户数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三方加油站数量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800+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2000+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自有加油站数量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is-I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altLang="is-I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座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沉淀资金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-6000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</a:t>
                      </a:r>
                      <a:r>
                        <a:rPr lang="zh-TW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TW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+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交易流水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230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500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天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放贷金额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(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年化</a:t>
                      </a:r>
                      <a:r>
                        <a:rPr lang="en-US" altLang="zh-CN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15%)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-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亿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110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万</a:t>
                      </a:r>
                      <a:r>
                        <a:rPr lang="en-US" altLang="zh-CN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/</a:t>
                      </a:r>
                      <a:r>
                        <a:rPr lang="zh-CN" altLang="en-US" sz="1200" dirty="0" smtClean="0">
                          <a:solidFill>
                            <a:srgbClr val="262626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</a:t>
                      </a:r>
                      <a:endParaRPr lang="en-US" altLang="zh-CN" sz="1200" dirty="0">
                        <a:solidFill>
                          <a:srgbClr val="262626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863292" y="5402580"/>
            <a:ext cx="8613614" cy="846713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目前在积累企业加油数据，预计第一批企业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月积累完毕，完毕后即可放贷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48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419222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5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用于研发及品牌建设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02" y="2546321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本轮计划最多融资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3050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</a:t>
            </a:r>
            <a:r>
              <a:rPr lang="en-US" altLang="zh-CN" dirty="0"/>
              <a:t>6</a:t>
            </a:r>
            <a:r>
              <a:rPr lang="zh-CN" altLang="en-US" dirty="0"/>
              <a:t>. </a:t>
            </a:r>
            <a:r>
              <a:rPr lang="zh-CN" altLang="en-US" dirty="0"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803" y="317015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97537" y="4666338"/>
            <a:ext cx="1256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微软雅黑"/>
                <a:ea typeface="微软雅黑"/>
                <a:cs typeface="微软雅黑"/>
              </a:rPr>
              <a:t>（二维码示意图）</a:t>
            </a:r>
            <a:endParaRPr kumimoji="1" lang="zh-CN" altLang="en-US" sz="1200" dirty="0"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如果您对我们感兴趣，请联系：</a:t>
            </a:r>
            <a:r>
              <a:rPr lang="zh-CN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3701064663</a:t>
            </a:r>
          </a:p>
          <a:p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盈利模式  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05. 融资计划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5665" y="5626951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</p:spTree>
    <p:extLst>
      <p:ext uri="{BB962C8B-B14F-4D97-AF65-F5344CB8AC3E}">
        <p14:creationId xmlns:p14="http://schemas.microsoft.com/office/powerpoint/2010/main" val="18132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团队背景，深耕互联网加油多年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32137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专注于企业加油服务的平台型互联网企业，专为物流企业、大型车队提供用油管理解决方案，通过帮助企业、车队对接炼厂、超大型贸易商来节省企业用油成本，同时，为企业提供免费的用油管理平台，极大的提升了企业的用油管理效率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）系路石科技全资子公司，具备成品油经营等各项资质，该公司主要职能为油品贸易、签约管理、发票开具、资金出入账。</a:t>
            </a:r>
            <a:endParaRPr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丰润钢厂物流、攀钢集团、长安民生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河北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山东、广东、重庆、天津、厦门、</a:t>
            </a:r>
            <a:r>
              <a:rPr sz="1400" dirty="0" smtClean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四川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供油系统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5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4935</Words>
  <Application>Microsoft Macintosh PowerPoint</Application>
  <PresentationFormat>自定义</PresentationFormat>
  <Paragraphs>636</Paragraphs>
  <Slides>50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362</cp:revision>
  <dcterms:created xsi:type="dcterms:W3CDTF">2015-12-02T02:04:00Z</dcterms:created>
  <dcterms:modified xsi:type="dcterms:W3CDTF">2017-07-20T03:20:15Z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